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60" r:id="rId5"/>
    <p:sldId id="258" r:id="rId6"/>
    <p:sldId id="262" r:id="rId7"/>
    <p:sldId id="263" r:id="rId8"/>
    <p:sldId id="264" r:id="rId9"/>
    <p:sldId id="265" r:id="rId10"/>
    <p:sldId id="266" r:id="rId11"/>
    <p:sldId id="271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1" autoAdjust="0"/>
    <p:restoredTop sz="94660"/>
  </p:normalViewPr>
  <p:slideViewPr>
    <p:cSldViewPr snapToGrid="0">
      <p:cViewPr varScale="1">
        <p:scale>
          <a:sx n="75" d="100"/>
          <a:sy n="75" d="100"/>
        </p:scale>
        <p:origin x="4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3D9-4498-9801-8CC7564F34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8954736"/>
        <c:axId val="458955568"/>
      </c:scatterChart>
      <c:valAx>
        <c:axId val="4589547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458955568"/>
        <c:crosses val="autoZero"/>
        <c:crossBetween val="midCat"/>
      </c:valAx>
      <c:valAx>
        <c:axId val="45895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4589547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3D9-4498-9801-8CC7564F34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8954736"/>
        <c:axId val="458955568"/>
      </c:scatterChart>
      <c:valAx>
        <c:axId val="4589547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458955568"/>
        <c:crosses val="autoZero"/>
        <c:crossBetween val="midCat"/>
      </c:valAx>
      <c:valAx>
        <c:axId val="45895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4589547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3D9-4498-9801-8CC7564F34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8954736"/>
        <c:axId val="458955568"/>
      </c:scatterChart>
      <c:valAx>
        <c:axId val="4589547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458955568"/>
        <c:crosses val="autoZero"/>
        <c:crossBetween val="midCat"/>
      </c:valAx>
      <c:valAx>
        <c:axId val="45895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4589547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92398" y="1934817"/>
            <a:ext cx="6815669" cy="2610679"/>
          </a:xfrm>
        </p:spPr>
        <p:txBody>
          <a:bodyPr/>
          <a:lstStyle/>
          <a:p>
            <a:r>
              <a:rPr lang="pt-PT" b="1" dirty="0" smtClean="0"/>
              <a:t>Sistema de Gestão de Terras,</a:t>
            </a:r>
            <a:br>
              <a:rPr lang="pt-PT" b="1" dirty="0" smtClean="0"/>
            </a:br>
            <a:r>
              <a:rPr lang="pt-PT" b="1" dirty="0" smtClean="0"/>
              <a:t>“Gesterra Onyx”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214812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4800" b="1" dirty="0" smtClean="0"/>
              <a:t>O Sistema: Entidades e Descrições</a:t>
            </a:r>
            <a:endParaRPr lang="pt-PT" sz="48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95401" y="2556931"/>
            <a:ext cx="9601196" cy="3340286"/>
          </a:xfrm>
        </p:spPr>
        <p:txBody>
          <a:bodyPr>
            <a:noAutofit/>
          </a:bodyPr>
          <a:lstStyle/>
          <a:p>
            <a:r>
              <a:rPr lang="pt-PT" sz="2200" dirty="0" smtClean="0"/>
              <a:t>Utilizadores do Sistema:</a:t>
            </a:r>
          </a:p>
          <a:p>
            <a:pPr lvl="1"/>
            <a:r>
              <a:rPr lang="pt-PT" dirty="0" smtClean="0"/>
              <a:t>Administrador Municipal</a:t>
            </a:r>
          </a:p>
          <a:p>
            <a:pPr lvl="1"/>
            <a:r>
              <a:rPr lang="pt-PT" dirty="0" smtClean="0"/>
              <a:t>Director Municipal de Gestão de Urbanismo, Urbanistica e Cadastro</a:t>
            </a:r>
          </a:p>
          <a:p>
            <a:pPr lvl="1"/>
            <a:r>
              <a:rPr lang="pt-PT" dirty="0" smtClean="0"/>
              <a:t>Chefes das Repartições (Obras Públicas e Gestão de Urbanismo e Cadastro)</a:t>
            </a:r>
          </a:p>
          <a:p>
            <a:pPr lvl="1"/>
            <a:r>
              <a:rPr lang="pt-PT" dirty="0" smtClean="0"/>
              <a:t>Técnicos das Repartições (Técnico de Campo e Técnico Administrativo)</a:t>
            </a:r>
          </a:p>
          <a:p>
            <a:pPr lvl="1"/>
            <a:r>
              <a:rPr lang="pt-PT" dirty="0" smtClean="0"/>
              <a:t>Secretaria Geral da Administração</a:t>
            </a:r>
          </a:p>
          <a:p>
            <a:pPr lvl="1"/>
            <a:r>
              <a:rPr lang="pt-PT" dirty="0"/>
              <a:t>Administrador </a:t>
            </a:r>
            <a:r>
              <a:rPr lang="pt-PT" dirty="0" smtClean="0"/>
              <a:t>Distrital</a:t>
            </a:r>
          </a:p>
        </p:txBody>
      </p:sp>
    </p:spTree>
    <p:extLst>
      <p:ext uri="{BB962C8B-B14F-4D97-AF65-F5344CB8AC3E}">
        <p14:creationId xmlns:p14="http://schemas.microsoft.com/office/powerpoint/2010/main" val="162118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4800" b="1" dirty="0" smtClean="0"/>
              <a:t>O Sistema: Entidades e Descrições</a:t>
            </a:r>
            <a:endParaRPr lang="pt-PT" sz="48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60174" y="2556931"/>
            <a:ext cx="10071652" cy="3247522"/>
          </a:xfrm>
        </p:spPr>
        <p:txBody>
          <a:bodyPr>
            <a:noAutofit/>
          </a:bodyPr>
          <a:lstStyle/>
          <a:p>
            <a:pPr marL="285750" lvl="1"/>
            <a:r>
              <a:rPr lang="pt-PT" dirty="0"/>
              <a:t>Secretaria Geral da </a:t>
            </a:r>
            <a:r>
              <a:rPr lang="pt-PT" dirty="0" smtClean="0"/>
              <a:t>Administração:</a:t>
            </a:r>
          </a:p>
          <a:p>
            <a:pPr lvl="1"/>
            <a:r>
              <a:rPr lang="pt-PT" dirty="0" smtClean="0"/>
              <a:t>Faz o acolhimento do Requerente (recepção e vistoria da documentação)</a:t>
            </a:r>
          </a:p>
          <a:p>
            <a:pPr lvl="1"/>
            <a:r>
              <a:rPr lang="pt-PT" dirty="0" smtClean="0"/>
              <a:t>Criação de um novo processo (inserção dos dados no Sistema)</a:t>
            </a:r>
          </a:p>
          <a:p>
            <a:pPr lvl="1"/>
            <a:r>
              <a:rPr lang="pt-PT" dirty="0" smtClean="0"/>
              <a:t>Faz o escaner do Requerimento, B.I, Cróquis e Fotografia (opcional)</a:t>
            </a:r>
          </a:p>
          <a:p>
            <a:pPr lvl="1"/>
            <a:r>
              <a:rPr lang="pt-PT" dirty="0" smtClean="0"/>
              <a:t>Envia o novo processo ao Administrador Municiapal</a:t>
            </a:r>
          </a:p>
        </p:txBody>
      </p:sp>
    </p:spTree>
    <p:extLst>
      <p:ext uri="{BB962C8B-B14F-4D97-AF65-F5344CB8AC3E}">
        <p14:creationId xmlns:p14="http://schemas.microsoft.com/office/powerpoint/2010/main" val="61859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4800" b="1" dirty="0" smtClean="0"/>
              <a:t>O Sistema: Entidades e Descrições</a:t>
            </a:r>
            <a:endParaRPr lang="pt-PT" sz="48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61391" y="2556931"/>
            <a:ext cx="10522225" cy="3340286"/>
          </a:xfrm>
        </p:spPr>
        <p:txBody>
          <a:bodyPr>
            <a:noAutofit/>
          </a:bodyPr>
          <a:lstStyle/>
          <a:p>
            <a:pPr marL="285750" lvl="1"/>
            <a:r>
              <a:rPr lang="pt-PT" dirty="0"/>
              <a:t>Administrador </a:t>
            </a:r>
            <a:r>
              <a:rPr lang="pt-PT" dirty="0" smtClean="0"/>
              <a:t>Municipal</a:t>
            </a:r>
            <a:r>
              <a:rPr lang="pt-PT" sz="2200" dirty="0" smtClean="0"/>
              <a:t>:</a:t>
            </a:r>
          </a:p>
          <a:p>
            <a:pPr lvl="1"/>
            <a:r>
              <a:rPr lang="pt-PT" dirty="0" smtClean="0"/>
              <a:t>Recebe o processo vindo da Secretaria</a:t>
            </a:r>
          </a:p>
          <a:p>
            <a:pPr lvl="1"/>
            <a:r>
              <a:rPr lang="pt-PT" dirty="0" smtClean="0"/>
              <a:t>Tem acesso as informações do processo e do requerente (Requerimento, B.I, Foto e Cróquis)</a:t>
            </a:r>
          </a:p>
          <a:p>
            <a:pPr lvl="1"/>
            <a:r>
              <a:rPr lang="pt-PT" dirty="0"/>
              <a:t>Estabelece prioridade ao </a:t>
            </a:r>
            <a:r>
              <a:rPr lang="pt-PT" dirty="0" smtClean="0"/>
              <a:t>processo</a:t>
            </a:r>
          </a:p>
          <a:p>
            <a:pPr lvl="1"/>
            <a:r>
              <a:rPr lang="pt-PT" dirty="0" smtClean="0"/>
              <a:t>Envia o processo ao DMGUUC e ao Administrador Distrital, simultaneamente</a:t>
            </a:r>
          </a:p>
          <a:p>
            <a:pPr lvl="1"/>
            <a:r>
              <a:rPr lang="pt-PT" dirty="0" smtClean="0"/>
              <a:t>Tem acesso ao andamento de todo processo</a:t>
            </a:r>
          </a:p>
          <a:p>
            <a:pPr lvl="1"/>
            <a:r>
              <a:rPr lang="pt-PT" dirty="0" smtClean="0"/>
              <a:t>Aprova ou reprova a continuidade, com base nas informações vinda do DMGUUC e do Distrito</a:t>
            </a:r>
          </a:p>
        </p:txBody>
      </p:sp>
    </p:spTree>
    <p:extLst>
      <p:ext uri="{BB962C8B-B14F-4D97-AF65-F5344CB8AC3E}">
        <p14:creationId xmlns:p14="http://schemas.microsoft.com/office/powerpoint/2010/main" val="187849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4800" b="1" dirty="0" smtClean="0"/>
              <a:t>O Sistema: Entidades e Descrições</a:t>
            </a:r>
            <a:endParaRPr lang="pt-PT" sz="48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61391" y="2556931"/>
            <a:ext cx="10522225" cy="3340286"/>
          </a:xfrm>
        </p:spPr>
        <p:txBody>
          <a:bodyPr>
            <a:noAutofit/>
          </a:bodyPr>
          <a:lstStyle/>
          <a:p>
            <a:pPr marL="285750" lvl="1"/>
            <a:r>
              <a:rPr lang="pt-PT" dirty="0"/>
              <a:t>Director Municipal de Gestão de Urbanismo, Urbanistica e Cadastro </a:t>
            </a:r>
            <a:r>
              <a:rPr lang="pt-PT" dirty="0" smtClean="0"/>
              <a:t>(DMGUUC)</a:t>
            </a:r>
            <a:r>
              <a:rPr lang="pt-PT" sz="2200" dirty="0" smtClean="0"/>
              <a:t>:</a:t>
            </a:r>
          </a:p>
          <a:p>
            <a:pPr lvl="1"/>
            <a:r>
              <a:rPr lang="pt-PT" dirty="0" smtClean="0"/>
              <a:t>Recebe o processo vindo do Administrador Municipal</a:t>
            </a:r>
          </a:p>
          <a:p>
            <a:pPr lvl="1"/>
            <a:r>
              <a:rPr lang="pt-PT" dirty="0" smtClean="0"/>
              <a:t>Tem acesso as informações do processo e do requerente (Requerimento, B.I, Foto e Cróquis)</a:t>
            </a:r>
          </a:p>
          <a:p>
            <a:pPr lvl="1"/>
            <a:r>
              <a:rPr lang="pt-PT" dirty="0" smtClean="0"/>
              <a:t>Envia o processo à uma das suas Repartições</a:t>
            </a:r>
          </a:p>
          <a:p>
            <a:pPr lvl="1"/>
            <a:r>
              <a:rPr lang="pt-PT" dirty="0" smtClean="0"/>
              <a:t>Tem acesso ao andamento do processo na Repartição</a:t>
            </a:r>
          </a:p>
          <a:p>
            <a:pPr lvl="1"/>
            <a:r>
              <a:rPr lang="pt-PT" dirty="0" smtClean="0"/>
              <a:t>Recebe as informações sobre processo que vem do Chefe da Repartição</a:t>
            </a:r>
          </a:p>
          <a:p>
            <a:pPr lvl="1"/>
            <a:r>
              <a:rPr lang="pt-PT" dirty="0" smtClean="0"/>
              <a:t>Informa o Administrador Municipal sobre o andamento do processo</a:t>
            </a:r>
          </a:p>
        </p:txBody>
      </p:sp>
    </p:spTree>
    <p:extLst>
      <p:ext uri="{BB962C8B-B14F-4D97-AF65-F5344CB8AC3E}">
        <p14:creationId xmlns:p14="http://schemas.microsoft.com/office/powerpoint/2010/main" val="229567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4800" b="1" dirty="0" smtClean="0"/>
              <a:t>O Sistema: Entidades e Descrições</a:t>
            </a:r>
            <a:endParaRPr lang="pt-PT" sz="48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61391" y="2556930"/>
            <a:ext cx="10522225" cy="3698095"/>
          </a:xfrm>
        </p:spPr>
        <p:txBody>
          <a:bodyPr>
            <a:noAutofit/>
          </a:bodyPr>
          <a:lstStyle/>
          <a:p>
            <a:pPr marL="285750" lvl="1"/>
            <a:r>
              <a:rPr lang="pt-PT" dirty="0" smtClean="0"/>
              <a:t>Chefe da Repartição</a:t>
            </a:r>
            <a:r>
              <a:rPr lang="pt-PT" sz="2200" dirty="0" smtClean="0"/>
              <a:t>:</a:t>
            </a:r>
          </a:p>
          <a:p>
            <a:pPr lvl="1"/>
            <a:r>
              <a:rPr lang="pt-PT" dirty="0" smtClean="0"/>
              <a:t>Recebe o processo vindo do DMGUUC</a:t>
            </a:r>
          </a:p>
          <a:p>
            <a:pPr lvl="1"/>
            <a:r>
              <a:rPr lang="pt-PT" dirty="0" smtClean="0"/>
              <a:t>Tem acesso as informações do processo e do requerente (Requerimento, B.I, Foto e Cróquis)</a:t>
            </a:r>
          </a:p>
          <a:p>
            <a:pPr lvl="1"/>
            <a:r>
              <a:rPr lang="pt-PT" dirty="0" smtClean="0"/>
              <a:t>Encaminha o processo à um dos suas Técnicos (caso seja necessário)</a:t>
            </a:r>
          </a:p>
          <a:p>
            <a:pPr lvl="1"/>
            <a:r>
              <a:rPr lang="pt-PT" dirty="0" smtClean="0"/>
              <a:t>Tem acesso ao andamento do processo na Repartição (entre ele e os Técnicos)</a:t>
            </a:r>
          </a:p>
          <a:p>
            <a:pPr lvl="1"/>
            <a:r>
              <a:rPr lang="pt-PT" dirty="0" smtClean="0"/>
              <a:t>Recebe as informações ténica e espelho vindo dos Técnicos</a:t>
            </a:r>
          </a:p>
          <a:p>
            <a:pPr lvl="1"/>
            <a:r>
              <a:rPr lang="pt-PT" dirty="0" smtClean="0"/>
              <a:t>Informa directamente o DMGUUC.</a:t>
            </a:r>
          </a:p>
          <a:p>
            <a:pPr lvl="1"/>
            <a:r>
              <a:rPr lang="pt-PT" dirty="0" smtClean="0"/>
              <a:t>Faz cadastro e captura </a:t>
            </a:r>
            <a:r>
              <a:rPr lang="pt-PT" smtClean="0"/>
              <a:t>de vértices </a:t>
            </a:r>
            <a:r>
              <a:rPr lang="pt-PT" dirty="0" smtClean="0"/>
              <a:t>(opcional)</a:t>
            </a:r>
          </a:p>
        </p:txBody>
      </p:sp>
    </p:spTree>
    <p:extLst>
      <p:ext uri="{BB962C8B-B14F-4D97-AF65-F5344CB8AC3E}">
        <p14:creationId xmlns:p14="http://schemas.microsoft.com/office/powerpoint/2010/main" val="121455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4800" b="1" dirty="0" smtClean="0"/>
              <a:t>O Sistema: Entidades e Descrições</a:t>
            </a:r>
            <a:endParaRPr lang="pt-PT" sz="48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60174" y="2478156"/>
            <a:ext cx="10071652" cy="3776869"/>
          </a:xfrm>
        </p:spPr>
        <p:txBody>
          <a:bodyPr>
            <a:noAutofit/>
          </a:bodyPr>
          <a:lstStyle/>
          <a:p>
            <a:pPr marL="285750" lvl="1"/>
            <a:r>
              <a:rPr lang="pt-PT" dirty="0" smtClean="0"/>
              <a:t>Técnico da Repartição</a:t>
            </a:r>
            <a:r>
              <a:rPr lang="pt-PT" sz="2200" dirty="0" smtClean="0"/>
              <a:t>:</a:t>
            </a:r>
          </a:p>
          <a:p>
            <a:pPr lvl="1"/>
            <a:r>
              <a:rPr lang="pt-PT" dirty="0" smtClean="0"/>
              <a:t>Recebe o processo vindo do Chefe da Repartição</a:t>
            </a:r>
          </a:p>
          <a:p>
            <a:pPr lvl="1"/>
            <a:r>
              <a:rPr lang="pt-PT" dirty="0" smtClean="0"/>
              <a:t>Tem acesso as informações do processo e do requerente (Requerimento, B.I, Foto e Cróquis)</a:t>
            </a:r>
          </a:p>
          <a:p>
            <a:pPr lvl="1"/>
            <a:r>
              <a:rPr lang="pt-PT" dirty="0" smtClean="0"/>
              <a:t>Entra em contacto com o Requerente (dono do processo)</a:t>
            </a:r>
          </a:p>
          <a:p>
            <a:pPr lvl="1"/>
            <a:r>
              <a:rPr lang="pt-PT" dirty="0"/>
              <a:t>Dá o devido tratamento (como lhe foi orientado)</a:t>
            </a:r>
            <a:endParaRPr lang="pt-PT" dirty="0" smtClean="0"/>
          </a:p>
          <a:p>
            <a:pPr lvl="1"/>
            <a:r>
              <a:rPr lang="pt-PT" dirty="0" smtClean="0"/>
              <a:t>Envia o processo com todos os detalhes técnicos ao Chefe da Repartição</a:t>
            </a:r>
          </a:p>
          <a:p>
            <a:pPr lvl="1"/>
            <a:r>
              <a:rPr lang="pt-PT" dirty="0"/>
              <a:t>Envia </a:t>
            </a:r>
            <a:r>
              <a:rPr lang="pt-PT" dirty="0" smtClean="0"/>
              <a:t>a</a:t>
            </a:r>
            <a:r>
              <a:rPr lang="pt-PT" dirty="0"/>
              <a:t> </a:t>
            </a:r>
            <a:r>
              <a:rPr lang="pt-PT" dirty="0" smtClean="0"/>
              <a:t>informação espelho </a:t>
            </a:r>
            <a:r>
              <a:rPr lang="pt-PT" dirty="0"/>
              <a:t>ao Chefe da </a:t>
            </a:r>
            <a:r>
              <a:rPr lang="pt-PT" dirty="0" smtClean="0"/>
              <a:t>Repartição</a:t>
            </a:r>
          </a:p>
          <a:p>
            <a:pPr lvl="1"/>
            <a:r>
              <a:rPr lang="pt-PT" dirty="0" smtClean="0"/>
              <a:t>Faz cadastro e captura de vértices</a:t>
            </a:r>
          </a:p>
        </p:txBody>
      </p:sp>
    </p:spTree>
    <p:extLst>
      <p:ext uri="{BB962C8B-B14F-4D97-AF65-F5344CB8AC3E}">
        <p14:creationId xmlns:p14="http://schemas.microsoft.com/office/powerpoint/2010/main" val="125292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4800" b="1" dirty="0" smtClean="0"/>
              <a:t>O Sistema: Entidades e Descrições</a:t>
            </a:r>
            <a:endParaRPr lang="pt-PT" sz="48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60174" y="2556931"/>
            <a:ext cx="10071652" cy="3247522"/>
          </a:xfrm>
        </p:spPr>
        <p:txBody>
          <a:bodyPr>
            <a:noAutofit/>
          </a:bodyPr>
          <a:lstStyle/>
          <a:p>
            <a:pPr marL="285750" lvl="1"/>
            <a:r>
              <a:rPr lang="pt-PT" dirty="0"/>
              <a:t>Administrador </a:t>
            </a:r>
            <a:r>
              <a:rPr lang="pt-PT" dirty="0" smtClean="0"/>
              <a:t>Distrital</a:t>
            </a:r>
            <a:r>
              <a:rPr lang="pt-PT" sz="2200" dirty="0" smtClean="0"/>
              <a:t>:</a:t>
            </a:r>
          </a:p>
          <a:p>
            <a:pPr lvl="1"/>
            <a:r>
              <a:rPr lang="pt-PT" dirty="0" smtClean="0"/>
              <a:t>Recebe o processo vindo do Administrador Municipal</a:t>
            </a:r>
          </a:p>
          <a:p>
            <a:pPr lvl="1"/>
            <a:r>
              <a:rPr lang="pt-PT" dirty="0" smtClean="0"/>
              <a:t>Tem acesso as informações do processo e do requerente (Requerimento, B.I, Foto e Cróquis)</a:t>
            </a:r>
          </a:p>
          <a:p>
            <a:pPr lvl="1"/>
            <a:r>
              <a:rPr lang="pt-PT" dirty="0" smtClean="0"/>
              <a:t>Envia o parece da Administração Distrital para Administração Municipal</a:t>
            </a:r>
          </a:p>
        </p:txBody>
      </p:sp>
    </p:spTree>
    <p:extLst>
      <p:ext uri="{BB962C8B-B14F-4D97-AF65-F5344CB8AC3E}">
        <p14:creationId xmlns:p14="http://schemas.microsoft.com/office/powerpoint/2010/main" val="72621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6600" b="1" dirty="0" smtClean="0"/>
              <a:t>Simulação</a:t>
            </a:r>
            <a:endParaRPr lang="pt-PT" sz="6600" b="1" dirty="0"/>
          </a:p>
        </p:txBody>
      </p:sp>
    </p:spTree>
    <p:extLst>
      <p:ext uri="{BB962C8B-B14F-4D97-AF65-F5344CB8AC3E}">
        <p14:creationId xmlns:p14="http://schemas.microsoft.com/office/powerpoint/2010/main" val="265421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mulaçã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6994" y="-35455"/>
            <a:ext cx="12259794" cy="6893455"/>
          </a:xfrm>
        </p:spPr>
      </p:pic>
    </p:spTree>
    <p:extLst>
      <p:ext uri="{BB962C8B-B14F-4D97-AF65-F5344CB8AC3E}">
        <p14:creationId xmlns:p14="http://schemas.microsoft.com/office/powerpoint/2010/main" val="32231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834010878"/>
              </p:ext>
            </p:extLst>
          </p:nvPr>
        </p:nvGraphicFramePr>
        <p:xfrm>
          <a:off x="1128712" y="1357313"/>
          <a:ext cx="9915525" cy="4109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4635500" y="3048000"/>
            <a:ext cx="311150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/>
          <p:cNvSpPr txBox="1"/>
          <p:nvPr/>
        </p:nvSpPr>
        <p:spPr>
          <a:xfrm>
            <a:off x="4521200" y="952500"/>
            <a:ext cx="331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 smtClean="0"/>
              <a:t>Análise de sobreposição</a:t>
            </a:r>
            <a:endParaRPr lang="pt-PT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371600" y="115570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Y</a:t>
            </a:r>
            <a:endParaRPr lang="pt-PT" dirty="0"/>
          </a:p>
        </p:txBody>
      </p:sp>
      <p:sp>
        <p:nvSpPr>
          <p:cNvPr id="9" name="TextBox 8"/>
          <p:cNvSpPr txBox="1"/>
          <p:nvPr/>
        </p:nvSpPr>
        <p:spPr>
          <a:xfrm>
            <a:off x="10802937" y="4864100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0244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6600" b="1" dirty="0" smtClean="0"/>
              <a:t>Índice</a:t>
            </a:r>
            <a:endParaRPr lang="pt-PT" sz="66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3200" dirty="0" smtClean="0"/>
              <a:t>Conceitos</a:t>
            </a:r>
          </a:p>
          <a:p>
            <a:r>
              <a:rPr lang="pt-PT" sz="3200" dirty="0" smtClean="0"/>
              <a:t>Problema</a:t>
            </a:r>
          </a:p>
          <a:p>
            <a:r>
              <a:rPr lang="pt-PT" sz="3200" dirty="0" smtClean="0"/>
              <a:t>Solução (Objectivos do Sistema)</a:t>
            </a:r>
          </a:p>
          <a:p>
            <a:r>
              <a:rPr lang="pt-PT" sz="3200" dirty="0" smtClean="0"/>
              <a:t>O Sistema: Entidades e Descrição</a:t>
            </a:r>
          </a:p>
          <a:p>
            <a:r>
              <a:rPr lang="pt-PT" sz="3200" dirty="0" smtClean="0"/>
              <a:t>Simulação</a:t>
            </a:r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56863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906678561"/>
              </p:ext>
            </p:extLst>
          </p:nvPr>
        </p:nvGraphicFramePr>
        <p:xfrm>
          <a:off x="1128712" y="1357313"/>
          <a:ext cx="9915525" cy="4109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4635500" y="3048000"/>
            <a:ext cx="311150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/>
          <p:cNvSpPr txBox="1"/>
          <p:nvPr/>
        </p:nvSpPr>
        <p:spPr>
          <a:xfrm>
            <a:off x="4521200" y="952500"/>
            <a:ext cx="331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 smtClean="0"/>
              <a:t>Análise de sobreposição</a:t>
            </a:r>
            <a:endParaRPr lang="pt-PT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6181174" y="2533650"/>
            <a:ext cx="2400300" cy="102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extBox 1"/>
          <p:cNvSpPr txBox="1"/>
          <p:nvPr/>
        </p:nvSpPr>
        <p:spPr>
          <a:xfrm>
            <a:off x="1384300" y="1198265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Y</a:t>
            </a:r>
            <a:endParaRPr lang="pt-PT" dirty="0"/>
          </a:p>
        </p:txBody>
      </p:sp>
      <p:sp>
        <p:nvSpPr>
          <p:cNvPr id="3" name="TextBox 2"/>
          <p:cNvSpPr txBox="1"/>
          <p:nvPr/>
        </p:nvSpPr>
        <p:spPr>
          <a:xfrm>
            <a:off x="10820400" y="4864100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24066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834010878"/>
              </p:ext>
            </p:extLst>
          </p:nvPr>
        </p:nvGraphicFramePr>
        <p:xfrm>
          <a:off x="1128712" y="1357313"/>
          <a:ext cx="9915525" cy="4109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4635500" y="3048000"/>
            <a:ext cx="311150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/>
          <p:cNvSpPr txBox="1"/>
          <p:nvPr/>
        </p:nvSpPr>
        <p:spPr>
          <a:xfrm>
            <a:off x="4018281" y="943124"/>
            <a:ext cx="4333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 smtClean="0"/>
              <a:t>Análise de igualidade de pontos</a:t>
            </a:r>
            <a:endParaRPr lang="pt-PT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4635500" y="2019300"/>
            <a:ext cx="1549400" cy="102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extBox 1"/>
          <p:cNvSpPr txBox="1"/>
          <p:nvPr/>
        </p:nvSpPr>
        <p:spPr>
          <a:xfrm>
            <a:off x="1363663" y="1172647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Y</a:t>
            </a:r>
            <a:endParaRPr lang="pt-PT" dirty="0"/>
          </a:p>
        </p:txBody>
      </p:sp>
      <p:sp>
        <p:nvSpPr>
          <p:cNvPr id="3" name="TextBox 2"/>
          <p:cNvSpPr txBox="1"/>
          <p:nvPr/>
        </p:nvSpPr>
        <p:spPr>
          <a:xfrm>
            <a:off x="10802937" y="4851400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3831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6600" b="1" dirty="0" smtClean="0"/>
              <a:t>Conceitos</a:t>
            </a:r>
            <a:endParaRPr lang="pt-PT" sz="66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pt-PT" sz="3200" dirty="0">
                <a:solidFill>
                  <a:schemeClr val="tx1"/>
                </a:solidFill>
              </a:rPr>
              <a:t>Um </a:t>
            </a:r>
            <a:r>
              <a:rPr lang="pt-PT" sz="3200" b="1" dirty="0">
                <a:solidFill>
                  <a:schemeClr val="tx1"/>
                </a:solidFill>
              </a:rPr>
              <a:t>S</a:t>
            </a:r>
            <a:r>
              <a:rPr lang="pt-PT" sz="3200" b="1" dirty="0" smtClean="0">
                <a:solidFill>
                  <a:schemeClr val="tx1"/>
                </a:solidFill>
              </a:rPr>
              <a:t>istema </a:t>
            </a:r>
            <a:r>
              <a:rPr lang="pt-PT" sz="3200" b="1" dirty="0">
                <a:solidFill>
                  <a:schemeClr val="tx1"/>
                </a:solidFill>
              </a:rPr>
              <a:t>de </a:t>
            </a:r>
            <a:r>
              <a:rPr lang="pt-PT" sz="3200" b="1" dirty="0" smtClean="0">
                <a:solidFill>
                  <a:schemeClr val="tx1"/>
                </a:solidFill>
              </a:rPr>
              <a:t>Gestão</a:t>
            </a:r>
            <a:r>
              <a:rPr lang="pt-PT" sz="3200" dirty="0">
                <a:solidFill>
                  <a:schemeClr val="tx1"/>
                </a:solidFill>
              </a:rPr>
              <a:t> é um programa de computador </a:t>
            </a:r>
            <a:r>
              <a:rPr lang="pt-PT" sz="3200" dirty="0" smtClean="0">
                <a:solidFill>
                  <a:schemeClr val="tx1"/>
                </a:solidFill>
              </a:rPr>
              <a:t>que </a:t>
            </a:r>
            <a:r>
              <a:rPr lang="pt-PT" sz="3200" dirty="0">
                <a:solidFill>
                  <a:schemeClr val="tx1"/>
                </a:solidFill>
              </a:rPr>
              <a:t>ajuda </a:t>
            </a:r>
            <a:r>
              <a:rPr lang="pt-PT" sz="3200" dirty="0" smtClean="0">
                <a:solidFill>
                  <a:schemeClr val="tx1"/>
                </a:solidFill>
              </a:rPr>
              <a:t>na gestão das actividades </a:t>
            </a:r>
            <a:r>
              <a:rPr lang="pt-PT" sz="3200" dirty="0">
                <a:solidFill>
                  <a:schemeClr val="tx1"/>
                </a:solidFill>
              </a:rPr>
              <a:t>de </a:t>
            </a:r>
            <a:r>
              <a:rPr lang="pt-PT" sz="3200" dirty="0" smtClean="0">
                <a:solidFill>
                  <a:schemeClr val="tx1"/>
                </a:solidFill>
              </a:rPr>
              <a:t>uma empresa (em geral). </a:t>
            </a:r>
            <a:r>
              <a:rPr lang="pt-PT" sz="3200" dirty="0">
                <a:solidFill>
                  <a:schemeClr val="tx1"/>
                </a:solidFill>
              </a:rPr>
              <a:t>Ele é um software inteligente e que tem como </a:t>
            </a:r>
            <a:r>
              <a:rPr lang="pt-PT" sz="3200" dirty="0" smtClean="0">
                <a:solidFill>
                  <a:schemeClr val="tx1"/>
                </a:solidFill>
              </a:rPr>
              <a:t>objectivo </a:t>
            </a:r>
            <a:r>
              <a:rPr lang="pt-PT" sz="3200" dirty="0">
                <a:solidFill>
                  <a:schemeClr val="tx1"/>
                </a:solidFill>
              </a:rPr>
              <a:t>facilitar as </a:t>
            </a:r>
            <a:r>
              <a:rPr lang="pt-PT" sz="3200" dirty="0" smtClean="0">
                <a:solidFill>
                  <a:schemeClr val="tx1"/>
                </a:solidFill>
              </a:rPr>
              <a:t>actividades </a:t>
            </a:r>
            <a:r>
              <a:rPr lang="pt-PT" sz="3200" dirty="0">
                <a:solidFill>
                  <a:schemeClr val="tx1"/>
                </a:solidFill>
              </a:rPr>
              <a:t>do dia a dia, automatizando o máximo de </a:t>
            </a:r>
            <a:r>
              <a:rPr lang="pt-PT" sz="3200" dirty="0" smtClean="0">
                <a:solidFill>
                  <a:schemeClr val="tx1"/>
                </a:solidFill>
              </a:rPr>
              <a:t>processos possíveis.</a:t>
            </a:r>
            <a:endParaRPr lang="pt-PT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00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95402" y="1368212"/>
            <a:ext cx="9601196" cy="2152228"/>
          </a:xfrm>
        </p:spPr>
        <p:txBody>
          <a:bodyPr>
            <a:normAutofit/>
          </a:bodyPr>
          <a:lstStyle/>
          <a:p>
            <a:pPr algn="just"/>
            <a:r>
              <a:rPr lang="pt-PT" sz="3200" dirty="0" smtClean="0">
                <a:solidFill>
                  <a:schemeClr val="tx1"/>
                </a:solidFill>
              </a:rPr>
              <a:t>Onyx (Ónix ou Ônix, em português</a:t>
            </a:r>
            <a:r>
              <a:rPr lang="pt-PT" sz="3200" dirty="0">
                <a:solidFill>
                  <a:schemeClr val="tx1"/>
                </a:solidFill>
              </a:rPr>
              <a:t>) </a:t>
            </a:r>
            <a:r>
              <a:rPr lang="pt-PT" sz="3200" dirty="0" smtClean="0">
                <a:solidFill>
                  <a:schemeClr val="tx1"/>
                </a:solidFill>
              </a:rPr>
              <a:t>é </a:t>
            </a:r>
            <a:r>
              <a:rPr lang="pt-PT" sz="3200" dirty="0">
                <a:solidFill>
                  <a:schemeClr val="tx1"/>
                </a:solidFill>
              </a:rPr>
              <a:t>uma das variedades </a:t>
            </a:r>
            <a:r>
              <a:rPr lang="pt-PT" sz="3200" dirty="0" smtClean="0">
                <a:solidFill>
                  <a:schemeClr val="tx1"/>
                </a:solidFill>
              </a:rPr>
              <a:t>criptocristalinas, pedra de cristal. Tem </a:t>
            </a:r>
            <a:r>
              <a:rPr lang="pt-PT" sz="3200" dirty="0">
                <a:solidFill>
                  <a:schemeClr val="tx1"/>
                </a:solidFill>
              </a:rPr>
              <a:t>cores distribuídas em faixas </a:t>
            </a:r>
            <a:r>
              <a:rPr lang="pt-PT" sz="3200" dirty="0" smtClean="0">
                <a:solidFill>
                  <a:schemeClr val="tx1"/>
                </a:solidFill>
              </a:rPr>
              <a:t>rectas </a:t>
            </a:r>
            <a:r>
              <a:rPr lang="pt-PT" sz="3200" dirty="0">
                <a:solidFill>
                  <a:schemeClr val="tx1"/>
                </a:solidFill>
              </a:rPr>
              <a:t>e paralelas e a preta é a mais apreciada. Mas, pode ter praticamente qualquer cor.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295402" y="342052"/>
            <a:ext cx="9601196" cy="1303867"/>
          </a:xfrm>
        </p:spPr>
        <p:txBody>
          <a:bodyPr>
            <a:normAutofit/>
          </a:bodyPr>
          <a:lstStyle/>
          <a:p>
            <a:r>
              <a:rPr lang="pt-PT" sz="6600" b="1" dirty="0" smtClean="0"/>
              <a:t>Conceitos</a:t>
            </a:r>
            <a:endParaRPr lang="pt-PT" sz="66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3520440"/>
            <a:ext cx="4064000" cy="333756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410" y="3520440"/>
            <a:ext cx="4232910" cy="333756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87408" y="3520440"/>
            <a:ext cx="3221992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1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PT" sz="3200" dirty="0" smtClean="0"/>
              <a:t>Sistema de Gestão de Terras, Gesterra Onyx é um programa computacional que visa gerir terras, sua organização, os requerentes, bem como todos os processos envolvidos.</a:t>
            </a:r>
            <a:endParaRPr lang="pt-PT" sz="3200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pt-PT" sz="6600" b="1" dirty="0" smtClean="0"/>
              <a:t>Conceitos</a:t>
            </a:r>
            <a:endParaRPr lang="pt-PT" sz="6600" b="1" dirty="0"/>
          </a:p>
        </p:txBody>
      </p:sp>
    </p:spTree>
    <p:extLst>
      <p:ext uri="{BB962C8B-B14F-4D97-AF65-F5344CB8AC3E}">
        <p14:creationId xmlns:p14="http://schemas.microsoft.com/office/powerpoint/2010/main" val="128153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6600" b="1" dirty="0" smtClean="0"/>
              <a:t>Problema</a:t>
            </a:r>
            <a:endParaRPr lang="pt-PT" sz="66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3200" dirty="0" smtClean="0"/>
              <a:t>Excesso de pápeis</a:t>
            </a:r>
          </a:p>
          <a:p>
            <a:r>
              <a:rPr lang="pt-PT" sz="3200" dirty="0" smtClean="0"/>
              <a:t>Dificuldade na localização de processo</a:t>
            </a:r>
          </a:p>
          <a:p>
            <a:r>
              <a:rPr lang="pt-PT" sz="3200" dirty="0" smtClean="0"/>
              <a:t>Dificuldade na troca de informações</a:t>
            </a:r>
          </a:p>
          <a:p>
            <a:r>
              <a:rPr lang="pt-PT" sz="3200" dirty="0" smtClean="0"/>
              <a:t>Baixo controlo dos processos</a:t>
            </a:r>
          </a:p>
          <a:p>
            <a:r>
              <a:rPr lang="pt-PT" sz="3200" dirty="0" smtClean="0"/>
              <a:t>Perda de processos</a:t>
            </a:r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60088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6600" b="1" dirty="0" smtClean="0"/>
              <a:t>Problema</a:t>
            </a:r>
            <a:endParaRPr lang="pt-PT" sz="66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3200" dirty="0" smtClean="0"/>
              <a:t>Sobreposição de terrenos</a:t>
            </a:r>
          </a:p>
          <a:p>
            <a:r>
              <a:rPr lang="pt-PT" sz="3200" dirty="0" smtClean="0"/>
              <a:t>Igualidade de pontos</a:t>
            </a:r>
          </a:p>
          <a:p>
            <a:r>
              <a:rPr lang="pt-PT" sz="3200" dirty="0" smtClean="0"/>
              <a:t>Um terreno vários donos</a:t>
            </a:r>
          </a:p>
          <a:p>
            <a:r>
              <a:rPr lang="pt-PT" sz="3200" dirty="0" smtClean="0"/>
              <a:t>Ocupações anárquicas</a:t>
            </a:r>
          </a:p>
        </p:txBody>
      </p:sp>
    </p:spTree>
    <p:extLst>
      <p:ext uri="{BB962C8B-B14F-4D97-AF65-F5344CB8AC3E}">
        <p14:creationId xmlns:p14="http://schemas.microsoft.com/office/powerpoint/2010/main" val="73101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6600" b="1" dirty="0" smtClean="0"/>
              <a:t>Objectivos</a:t>
            </a:r>
            <a:endParaRPr lang="pt-PT" sz="66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93294"/>
          </a:xfrm>
        </p:spPr>
        <p:txBody>
          <a:bodyPr>
            <a:noAutofit/>
          </a:bodyPr>
          <a:lstStyle/>
          <a:p>
            <a:r>
              <a:rPr lang="pt-PT" sz="2800" dirty="0" smtClean="0"/>
              <a:t>Geral:</a:t>
            </a:r>
          </a:p>
          <a:p>
            <a:pPr lvl="1"/>
            <a:r>
              <a:rPr lang="pt-PT" sz="2200" dirty="0" smtClean="0"/>
              <a:t>Gestão e controlo rigoroso de processos, terras e requerentes</a:t>
            </a:r>
          </a:p>
          <a:p>
            <a:r>
              <a:rPr lang="pt-PT" sz="2800" dirty="0" smtClean="0"/>
              <a:t>Específico:</a:t>
            </a:r>
          </a:p>
          <a:p>
            <a:pPr lvl="1"/>
            <a:r>
              <a:rPr lang="pt-PT" sz="2200" dirty="0" smtClean="0"/>
              <a:t>Redução de custos com pápeis</a:t>
            </a:r>
          </a:p>
          <a:p>
            <a:pPr lvl="1"/>
            <a:r>
              <a:rPr lang="pt-PT" sz="2200" dirty="0" smtClean="0"/>
              <a:t>Facilidade na localização de processos e na gestão de dados</a:t>
            </a:r>
          </a:p>
          <a:p>
            <a:pPr lvl="1"/>
            <a:r>
              <a:rPr lang="pt-PT" sz="2200" dirty="0" smtClean="0"/>
              <a:t>Facilidade na troca de informações</a:t>
            </a:r>
          </a:p>
          <a:p>
            <a:pPr lvl="1"/>
            <a:r>
              <a:rPr lang="pt-PT" sz="2200" dirty="0"/>
              <a:t>Maior controlo </a:t>
            </a:r>
            <a:r>
              <a:rPr lang="pt-PT" sz="2200"/>
              <a:t>na a</a:t>
            </a:r>
            <a:r>
              <a:rPr lang="pt-PT" sz="2200" smtClean="0"/>
              <a:t>quisição </a:t>
            </a:r>
            <a:r>
              <a:rPr lang="pt-PT" sz="2200" dirty="0"/>
              <a:t>de terrenos</a:t>
            </a:r>
          </a:p>
        </p:txBody>
      </p:sp>
    </p:spTree>
    <p:extLst>
      <p:ext uri="{BB962C8B-B14F-4D97-AF65-F5344CB8AC3E}">
        <p14:creationId xmlns:p14="http://schemas.microsoft.com/office/powerpoint/2010/main" val="373853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6600" b="1" dirty="0" smtClean="0"/>
              <a:t>Objectivos</a:t>
            </a:r>
            <a:endParaRPr lang="pt-PT" sz="66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93294"/>
          </a:xfrm>
        </p:spPr>
        <p:txBody>
          <a:bodyPr>
            <a:noAutofit/>
          </a:bodyPr>
          <a:lstStyle/>
          <a:p>
            <a:r>
              <a:rPr lang="pt-PT" sz="2800" dirty="0" smtClean="0"/>
              <a:t>Específico:</a:t>
            </a:r>
            <a:endParaRPr lang="pt-PT" sz="2800" dirty="0"/>
          </a:p>
          <a:p>
            <a:pPr lvl="1"/>
            <a:r>
              <a:rPr lang="pt-PT" sz="2200" dirty="0" smtClean="0"/>
              <a:t>Dados guardados permanentemente</a:t>
            </a:r>
          </a:p>
          <a:p>
            <a:pPr lvl="1"/>
            <a:r>
              <a:rPr lang="pt-PT" sz="2200" dirty="0" smtClean="0"/>
              <a:t>Impedir o cadastro quando há sobreposição de terrenos</a:t>
            </a:r>
          </a:p>
          <a:p>
            <a:pPr lvl="1"/>
            <a:r>
              <a:rPr lang="pt-PT" sz="2200" dirty="0" smtClean="0"/>
              <a:t>Controlar a igualidade de pontos</a:t>
            </a:r>
          </a:p>
          <a:p>
            <a:pPr lvl="1"/>
            <a:r>
              <a:rPr lang="pt-PT" sz="2200" dirty="0" smtClean="0"/>
              <a:t>Impedir a comercializar de um terreno a várias pessoas</a:t>
            </a:r>
          </a:p>
          <a:p>
            <a:pPr lvl="1"/>
            <a:r>
              <a:rPr lang="pt-PT" sz="2200" dirty="0" smtClean="0"/>
              <a:t>Impedir cadastro de terrenos em lugares impróprios</a:t>
            </a:r>
          </a:p>
        </p:txBody>
      </p:sp>
    </p:spTree>
    <p:extLst>
      <p:ext uri="{BB962C8B-B14F-4D97-AF65-F5344CB8AC3E}">
        <p14:creationId xmlns:p14="http://schemas.microsoft.com/office/powerpoint/2010/main" val="378235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1348</TotalTime>
  <Words>697</Words>
  <Application>Microsoft Office PowerPoint</Application>
  <PresentationFormat>Widescreen</PresentationFormat>
  <Paragraphs>102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Garamond</vt:lpstr>
      <vt:lpstr>Orgânico</vt:lpstr>
      <vt:lpstr>Sistema de Gestão de Terras, “Gesterra Onyx”</vt:lpstr>
      <vt:lpstr>Índice</vt:lpstr>
      <vt:lpstr>Conceitos</vt:lpstr>
      <vt:lpstr>Conceitos</vt:lpstr>
      <vt:lpstr>Conceitos</vt:lpstr>
      <vt:lpstr>Problema</vt:lpstr>
      <vt:lpstr>Problema</vt:lpstr>
      <vt:lpstr>Objectivos</vt:lpstr>
      <vt:lpstr>Objectivos</vt:lpstr>
      <vt:lpstr>O Sistema: Entidades e Descrições</vt:lpstr>
      <vt:lpstr>O Sistema: Entidades e Descrições</vt:lpstr>
      <vt:lpstr>O Sistema: Entidades e Descrições</vt:lpstr>
      <vt:lpstr>O Sistema: Entidades e Descrições</vt:lpstr>
      <vt:lpstr>O Sistema: Entidades e Descrições</vt:lpstr>
      <vt:lpstr>O Sistema: Entidades e Descrições</vt:lpstr>
      <vt:lpstr>O Sistema: Entidades e Descrições</vt:lpstr>
      <vt:lpstr>Simulação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Gestão de Terras, “Onyx”</dc:title>
  <dc:creator>PC1</dc:creator>
  <cp:lastModifiedBy>Joao Fontes Pereira</cp:lastModifiedBy>
  <cp:revision>48</cp:revision>
  <dcterms:created xsi:type="dcterms:W3CDTF">2017-09-17T18:49:17Z</dcterms:created>
  <dcterms:modified xsi:type="dcterms:W3CDTF">2018-06-18T13:45:26Z</dcterms:modified>
</cp:coreProperties>
</file>